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6"/>
  </p:notesMasterIdLst>
  <p:handoutMasterIdLst>
    <p:handoutMasterId r:id="rId27"/>
  </p:handoutMasterIdLst>
  <p:sldIdLst>
    <p:sldId id="256" r:id="rId2"/>
    <p:sldId id="285" r:id="rId3"/>
    <p:sldId id="295" r:id="rId4"/>
    <p:sldId id="296" r:id="rId5"/>
    <p:sldId id="297" r:id="rId6"/>
    <p:sldId id="298" r:id="rId7"/>
    <p:sldId id="299" r:id="rId8"/>
    <p:sldId id="300" r:id="rId9"/>
    <p:sldId id="301" r:id="rId10"/>
    <p:sldId id="302" r:id="rId11"/>
    <p:sldId id="303" r:id="rId12"/>
    <p:sldId id="304" r:id="rId13"/>
    <p:sldId id="306" r:id="rId14"/>
    <p:sldId id="307" r:id="rId15"/>
    <p:sldId id="308" r:id="rId16"/>
    <p:sldId id="309" r:id="rId17"/>
    <p:sldId id="310" r:id="rId18"/>
    <p:sldId id="311" r:id="rId19"/>
    <p:sldId id="312" r:id="rId20"/>
    <p:sldId id="313" r:id="rId21"/>
    <p:sldId id="314" r:id="rId22"/>
    <p:sldId id="316" r:id="rId23"/>
    <p:sldId id="317" r:id="rId24"/>
    <p:sldId id="319" r:id="rId2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62" autoAdjust="0"/>
  </p:normalViewPr>
  <p:slideViewPr>
    <p:cSldViewPr>
      <p:cViewPr varScale="1">
        <p:scale>
          <a:sx n="70" d="100"/>
          <a:sy n="70" d="100"/>
        </p:scale>
        <p:origin x="-1374"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6" d="100"/>
          <a:sy n="56" d="100"/>
        </p:scale>
        <p:origin x="-285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EA97E54-05F8-4C8F-961E-4550E1687D86}" type="datetimeFigureOut">
              <a:rPr lang="it-IT" smtClean="0"/>
              <a:t>26/03/2016</a:t>
            </a:fld>
            <a:endParaRPr lang="it-IT"/>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2B05C81-7472-45F8-B846-04BFA732D56F}" type="slidenum">
              <a:rPr lang="it-IT" smtClean="0"/>
              <a:t>‹Nº›</a:t>
            </a:fld>
            <a:endParaRPr lang="it-IT"/>
          </a:p>
        </p:txBody>
      </p:sp>
    </p:spTree>
    <p:extLst>
      <p:ext uri="{BB962C8B-B14F-4D97-AF65-F5344CB8AC3E}">
        <p14:creationId xmlns:p14="http://schemas.microsoft.com/office/powerpoint/2010/main" val="2683722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8E1D89-9B11-49F3-912B-44BFE60AD120}" type="datetimeFigureOut">
              <a:rPr lang="it-IT" smtClean="0"/>
              <a:t>26/03/2016</a:t>
            </a:fld>
            <a:endParaRPr lang="it-IT"/>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it-IT"/>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A2063F-8D41-42DD-B70F-93132A5DCCFB}" type="slidenum">
              <a:rPr lang="it-IT" smtClean="0"/>
              <a:t>‹Nº›</a:t>
            </a:fld>
            <a:endParaRPr lang="it-IT"/>
          </a:p>
        </p:txBody>
      </p:sp>
    </p:spTree>
    <p:extLst>
      <p:ext uri="{BB962C8B-B14F-4D97-AF65-F5344CB8AC3E}">
        <p14:creationId xmlns:p14="http://schemas.microsoft.com/office/powerpoint/2010/main" val="2438960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a:t>
            </a:fld>
            <a:endParaRPr lang="it-IT"/>
          </a:p>
        </p:txBody>
      </p:sp>
    </p:spTree>
    <p:extLst>
      <p:ext uri="{BB962C8B-B14F-4D97-AF65-F5344CB8AC3E}">
        <p14:creationId xmlns:p14="http://schemas.microsoft.com/office/powerpoint/2010/main" val="371938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10</a:t>
            </a:fld>
            <a:endParaRPr lang="it-IT"/>
          </a:p>
        </p:txBody>
      </p:sp>
    </p:spTree>
    <p:extLst>
      <p:ext uri="{BB962C8B-B14F-4D97-AF65-F5344CB8AC3E}">
        <p14:creationId xmlns:p14="http://schemas.microsoft.com/office/powerpoint/2010/main" val="294333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11</a:t>
            </a:fld>
            <a:endParaRPr lang="it-IT"/>
          </a:p>
        </p:txBody>
      </p:sp>
    </p:spTree>
    <p:extLst>
      <p:ext uri="{BB962C8B-B14F-4D97-AF65-F5344CB8AC3E}">
        <p14:creationId xmlns:p14="http://schemas.microsoft.com/office/powerpoint/2010/main" val="2332356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12</a:t>
            </a:fld>
            <a:endParaRPr lang="it-IT"/>
          </a:p>
        </p:txBody>
      </p:sp>
    </p:spTree>
    <p:extLst>
      <p:ext uri="{BB962C8B-B14F-4D97-AF65-F5344CB8AC3E}">
        <p14:creationId xmlns:p14="http://schemas.microsoft.com/office/powerpoint/2010/main" val="17456872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13</a:t>
            </a:fld>
            <a:endParaRPr lang="it-IT"/>
          </a:p>
        </p:txBody>
      </p:sp>
    </p:spTree>
    <p:extLst>
      <p:ext uri="{BB962C8B-B14F-4D97-AF65-F5344CB8AC3E}">
        <p14:creationId xmlns:p14="http://schemas.microsoft.com/office/powerpoint/2010/main" val="23732496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14</a:t>
            </a:fld>
            <a:endParaRPr lang="it-IT"/>
          </a:p>
        </p:txBody>
      </p:sp>
    </p:spTree>
    <p:extLst>
      <p:ext uri="{BB962C8B-B14F-4D97-AF65-F5344CB8AC3E}">
        <p14:creationId xmlns:p14="http://schemas.microsoft.com/office/powerpoint/2010/main" val="23732496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15</a:t>
            </a:fld>
            <a:endParaRPr lang="it-IT"/>
          </a:p>
        </p:txBody>
      </p:sp>
    </p:spTree>
    <p:extLst>
      <p:ext uri="{BB962C8B-B14F-4D97-AF65-F5344CB8AC3E}">
        <p14:creationId xmlns:p14="http://schemas.microsoft.com/office/powerpoint/2010/main" val="23732496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16</a:t>
            </a:fld>
            <a:endParaRPr lang="it-IT"/>
          </a:p>
        </p:txBody>
      </p:sp>
    </p:spTree>
    <p:extLst>
      <p:ext uri="{BB962C8B-B14F-4D97-AF65-F5344CB8AC3E}">
        <p14:creationId xmlns:p14="http://schemas.microsoft.com/office/powerpoint/2010/main" val="23732496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17</a:t>
            </a:fld>
            <a:endParaRPr lang="it-IT"/>
          </a:p>
        </p:txBody>
      </p:sp>
    </p:spTree>
    <p:extLst>
      <p:ext uri="{BB962C8B-B14F-4D97-AF65-F5344CB8AC3E}">
        <p14:creationId xmlns:p14="http://schemas.microsoft.com/office/powerpoint/2010/main" val="23732496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18</a:t>
            </a:fld>
            <a:endParaRPr lang="it-IT"/>
          </a:p>
        </p:txBody>
      </p:sp>
    </p:spTree>
    <p:extLst>
      <p:ext uri="{BB962C8B-B14F-4D97-AF65-F5344CB8AC3E}">
        <p14:creationId xmlns:p14="http://schemas.microsoft.com/office/powerpoint/2010/main" val="23732496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19</a:t>
            </a:fld>
            <a:endParaRPr lang="it-IT"/>
          </a:p>
        </p:txBody>
      </p:sp>
    </p:spTree>
    <p:extLst>
      <p:ext uri="{BB962C8B-B14F-4D97-AF65-F5344CB8AC3E}">
        <p14:creationId xmlns:p14="http://schemas.microsoft.com/office/powerpoint/2010/main" val="1745687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2</a:t>
            </a:fld>
            <a:endParaRPr lang="it-IT"/>
          </a:p>
        </p:txBody>
      </p:sp>
    </p:spTree>
    <p:extLst>
      <p:ext uri="{BB962C8B-B14F-4D97-AF65-F5344CB8AC3E}">
        <p14:creationId xmlns:p14="http://schemas.microsoft.com/office/powerpoint/2010/main" val="1005022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20</a:t>
            </a:fld>
            <a:endParaRPr lang="it-IT"/>
          </a:p>
        </p:txBody>
      </p:sp>
    </p:spTree>
    <p:extLst>
      <p:ext uri="{BB962C8B-B14F-4D97-AF65-F5344CB8AC3E}">
        <p14:creationId xmlns:p14="http://schemas.microsoft.com/office/powerpoint/2010/main" val="23732496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21</a:t>
            </a:fld>
            <a:endParaRPr lang="it-IT"/>
          </a:p>
        </p:txBody>
      </p:sp>
    </p:spTree>
    <p:extLst>
      <p:ext uri="{BB962C8B-B14F-4D97-AF65-F5344CB8AC3E}">
        <p14:creationId xmlns:p14="http://schemas.microsoft.com/office/powerpoint/2010/main" val="23732496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22</a:t>
            </a:fld>
            <a:endParaRPr lang="it-IT"/>
          </a:p>
        </p:txBody>
      </p:sp>
    </p:spTree>
    <p:extLst>
      <p:ext uri="{BB962C8B-B14F-4D97-AF65-F5344CB8AC3E}">
        <p14:creationId xmlns:p14="http://schemas.microsoft.com/office/powerpoint/2010/main" val="23732496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23</a:t>
            </a:fld>
            <a:endParaRPr lang="it-IT"/>
          </a:p>
        </p:txBody>
      </p:sp>
    </p:spTree>
    <p:extLst>
      <p:ext uri="{BB962C8B-B14F-4D97-AF65-F5344CB8AC3E}">
        <p14:creationId xmlns:p14="http://schemas.microsoft.com/office/powerpoint/2010/main" val="23732496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24</a:t>
            </a:fld>
            <a:endParaRPr lang="it-IT"/>
          </a:p>
        </p:txBody>
      </p:sp>
    </p:spTree>
    <p:extLst>
      <p:ext uri="{BB962C8B-B14F-4D97-AF65-F5344CB8AC3E}">
        <p14:creationId xmlns:p14="http://schemas.microsoft.com/office/powerpoint/2010/main" val="2373249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3</a:t>
            </a:fld>
            <a:endParaRPr lang="it-IT"/>
          </a:p>
        </p:txBody>
      </p:sp>
    </p:spTree>
    <p:extLst>
      <p:ext uri="{BB962C8B-B14F-4D97-AF65-F5344CB8AC3E}">
        <p14:creationId xmlns:p14="http://schemas.microsoft.com/office/powerpoint/2010/main" val="1359062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4</a:t>
            </a:fld>
            <a:endParaRPr lang="it-IT"/>
          </a:p>
        </p:txBody>
      </p:sp>
    </p:spTree>
    <p:extLst>
      <p:ext uri="{BB962C8B-B14F-4D97-AF65-F5344CB8AC3E}">
        <p14:creationId xmlns:p14="http://schemas.microsoft.com/office/powerpoint/2010/main" val="2071398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5</a:t>
            </a:fld>
            <a:endParaRPr lang="it-IT"/>
          </a:p>
        </p:txBody>
      </p:sp>
    </p:spTree>
    <p:extLst>
      <p:ext uri="{BB962C8B-B14F-4D97-AF65-F5344CB8AC3E}">
        <p14:creationId xmlns:p14="http://schemas.microsoft.com/office/powerpoint/2010/main" val="1740610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6</a:t>
            </a:fld>
            <a:endParaRPr lang="it-IT"/>
          </a:p>
        </p:txBody>
      </p:sp>
    </p:spTree>
    <p:extLst>
      <p:ext uri="{BB962C8B-B14F-4D97-AF65-F5344CB8AC3E}">
        <p14:creationId xmlns:p14="http://schemas.microsoft.com/office/powerpoint/2010/main" val="13352662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7</a:t>
            </a:fld>
            <a:endParaRPr lang="it-IT"/>
          </a:p>
        </p:txBody>
      </p:sp>
    </p:spTree>
    <p:extLst>
      <p:ext uri="{BB962C8B-B14F-4D97-AF65-F5344CB8AC3E}">
        <p14:creationId xmlns:p14="http://schemas.microsoft.com/office/powerpoint/2010/main" val="283220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8</a:t>
            </a:fld>
            <a:endParaRPr lang="it-IT"/>
          </a:p>
        </p:txBody>
      </p:sp>
    </p:spTree>
    <p:extLst>
      <p:ext uri="{BB962C8B-B14F-4D97-AF65-F5344CB8AC3E}">
        <p14:creationId xmlns:p14="http://schemas.microsoft.com/office/powerpoint/2010/main" val="3153893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9</a:t>
            </a:fld>
            <a:endParaRPr lang="it-IT"/>
          </a:p>
        </p:txBody>
      </p:sp>
    </p:spTree>
    <p:extLst>
      <p:ext uri="{BB962C8B-B14F-4D97-AF65-F5344CB8AC3E}">
        <p14:creationId xmlns:p14="http://schemas.microsoft.com/office/powerpoint/2010/main" val="27774107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91440" y="101600"/>
            <a:ext cx="8961120" cy="6664960"/>
          </a:xfrm>
          <a:prstGeom prst="roundRect">
            <a:avLst>
              <a:gd name="adj" fmla="val 1735"/>
            </a:avLst>
          </a:prstGeom>
          <a:gradFill>
            <a:gsLst>
              <a:gs pos="0">
                <a:schemeClr val="accent2">
                  <a:lumMod val="75000"/>
                </a:schemeClr>
              </a:gs>
              <a:gs pos="50000">
                <a:schemeClr val="accent1">
                  <a:tint val="44500"/>
                  <a:satMod val="160000"/>
                </a:schemeClr>
              </a:gs>
              <a:gs pos="100000">
                <a:schemeClr val="accent1">
                  <a:tint val="23500"/>
                  <a:satMod val="160000"/>
                </a:schemeClr>
              </a:gs>
            </a:gsLst>
            <a:lin ang="2700000" scaled="1"/>
          </a:gra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26/03/2016</a:t>
            </a:fld>
            <a:endParaRPr lang="es-E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32FADFE-3B8F-471C-ABF0-DBC7717ECBBC}" type="slidenum">
              <a:rPr lang="es-ES" smtClean="0"/>
              <a:t>‹Nº›</a:t>
            </a:fld>
            <a:endParaRPr lang="es-E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s-ES" smtClean="0"/>
              <a:t>Haga clic para modificar el estilo de título del patrón</a:t>
            </a:r>
            <a:endParaRPr lang="en-US" dirty="0"/>
          </a:p>
        </p:txBody>
      </p:sp>
      <p:pic>
        <p:nvPicPr>
          <p:cNvPr id="15" name="14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9449" y="185676"/>
            <a:ext cx="612068" cy="5733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26/03/2016</a:t>
            </a:fld>
            <a:endParaRPr lang="es-ES"/>
          </a:p>
        </p:txBody>
      </p:sp>
      <p:sp>
        <p:nvSpPr>
          <p:cNvPr id="6" name="Slide Number Placeholder 5"/>
          <p:cNvSpPr>
            <a:spLocks noGrp="1"/>
          </p:cNvSpPr>
          <p:nvPr>
            <p:ph type="sldNum" sz="quarter" idx="12"/>
          </p:nvPr>
        </p:nvSpPr>
        <p:spPr>
          <a:xfrm>
            <a:off x="3707904" y="6303912"/>
            <a:ext cx="2133600" cy="365125"/>
          </a:xfrm>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26/03/2016</a:t>
            </a:fld>
            <a:endParaRPr lang="es-E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A847CFC-816F-41D0-AAC0-9BF4FEBC753E}" type="datetimeFigureOut">
              <a:rPr lang="es-ES" smtClean="0"/>
              <a:t>26/03/2016</a:t>
            </a:fld>
            <a:endParaRPr lang="es-E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A847CFC-816F-41D0-AAC0-9BF4FEBC753E}" type="datetimeFigureOut">
              <a:rPr lang="es-ES" smtClean="0"/>
              <a:t>26/03/2016</a:t>
            </a:fld>
            <a:endParaRPr lang="es-E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26/03/2016</a:t>
            </a:fld>
            <a:endParaRPr lang="es-E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07504" y="148416"/>
            <a:ext cx="8961120" cy="6664960"/>
          </a:xfrm>
          <a:prstGeom prst="roundRect">
            <a:avLst>
              <a:gd name="adj" fmla="val 1735"/>
            </a:avLst>
          </a:prstGeom>
          <a:gradFill flip="none" rotWithShape="1">
            <a:gsLst>
              <a:gs pos="0">
                <a:schemeClr val="accent2">
                  <a:lumMod val="75000"/>
                </a:schemeClr>
              </a:gs>
              <a:gs pos="50000">
                <a:schemeClr val="accent1">
                  <a:tint val="44500"/>
                  <a:satMod val="160000"/>
                </a:schemeClr>
              </a:gs>
              <a:gs pos="100000">
                <a:schemeClr val="accent1">
                  <a:tint val="23500"/>
                  <a:satMod val="160000"/>
                </a:schemeClr>
              </a:gs>
            </a:gsLst>
            <a:lin ang="2700000" scaled="1"/>
            <a:tileRect/>
          </a:gra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7A847CFC-816F-41D0-AAC0-9BF4FEBC753E}" type="datetimeFigureOut">
              <a:rPr lang="es-ES" smtClean="0"/>
              <a:t>26/03/2016</a:t>
            </a:fld>
            <a:endParaRPr lang="es-ES"/>
          </a:p>
        </p:txBody>
      </p:sp>
      <p:sp>
        <p:nvSpPr>
          <p:cNvPr id="6" name="Slide Number Placeholder 5"/>
          <p:cNvSpPr>
            <a:spLocks noGrp="1"/>
          </p:cNvSpPr>
          <p:nvPr>
            <p:ph type="sldNum" sz="quarter" idx="4"/>
          </p:nvPr>
        </p:nvSpPr>
        <p:spPr>
          <a:xfrm>
            <a:off x="3606760" y="6381328"/>
            <a:ext cx="2133600" cy="365125"/>
          </a:xfrm>
          <a:prstGeom prst="rect">
            <a:avLst/>
          </a:prstGeom>
        </p:spPr>
        <p:txBody>
          <a:bodyPr vert="horz" lIns="91440" tIns="45720" rIns="91440" bIns="45720" rtlCol="0" anchor="ctr"/>
          <a:lstStyle>
            <a:lvl1pPr algn="r">
              <a:defRPr sz="1200">
                <a:solidFill>
                  <a:schemeClr val="tx2"/>
                </a:solidFill>
              </a:defRPr>
            </a:lvl1pPr>
          </a:lstStyle>
          <a:p>
            <a:pPr algn="ctr"/>
            <a:fld id="{132FADFE-3B8F-471C-ABF0-DBC7717ECBBC}" type="slidenum">
              <a:rPr lang="es-ES" smtClean="0"/>
              <a:pPr algn="ctr"/>
              <a:t>‹Nº›</a:t>
            </a:fld>
            <a:endParaRPr lang="es-E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pic>
        <p:nvPicPr>
          <p:cNvPr id="11" name="10 Imagen"/>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082261" y="5949280"/>
            <a:ext cx="787420" cy="7376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8" r:id="rId3"/>
    <p:sldLayoutId id="2147483689" r:id="rId4"/>
    <p:sldLayoutId id="2147483690" r:id="rId5"/>
    <p:sldLayoutId id="2147483694" r:id="rId6"/>
  </p:sldLayoutIdLst>
  <p:timing>
    <p:tnLst>
      <p:par>
        <p:cTn id="1" dur="indefinite" restart="never" nodeType="tmRoot"/>
      </p:par>
    </p:tnLst>
  </p:timing>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7.pn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hyperlink" Target="http://balancedscorecard.org/BSCResources/StrategicPlanningBasics/tabid/459/Default.asp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normAutofit/>
          </a:bodyPr>
          <a:lstStyle/>
          <a:p>
            <a:r>
              <a:rPr lang="es-419" b="1" dirty="0" smtClean="0">
                <a:latin typeface="+mj-lt"/>
              </a:rPr>
              <a:t>Limitless power of information</a:t>
            </a:r>
            <a:endParaRPr lang="it-IT" dirty="0">
              <a:latin typeface="+mj-lt"/>
            </a:endParaRPr>
          </a:p>
        </p:txBody>
      </p:sp>
      <p:sp>
        <p:nvSpPr>
          <p:cNvPr id="2" name="1 Título"/>
          <p:cNvSpPr>
            <a:spLocks noGrp="1"/>
          </p:cNvSpPr>
          <p:nvPr>
            <p:ph type="ctrTitle"/>
          </p:nvPr>
        </p:nvSpPr>
        <p:spPr/>
        <p:txBody>
          <a:bodyPr/>
          <a:lstStyle/>
          <a:p>
            <a:r>
              <a:rPr lang="es-419" dirty="0" smtClean="0"/>
              <a:t>Inteligencia de Negocios </a:t>
            </a:r>
            <a:endParaRPr lang="it-IT" dirty="0"/>
          </a:p>
        </p:txBody>
      </p:sp>
      <p:sp>
        <p:nvSpPr>
          <p:cNvPr id="5" name="4 CuadroTexto"/>
          <p:cNvSpPr txBox="1"/>
          <p:nvPr/>
        </p:nvSpPr>
        <p:spPr>
          <a:xfrm>
            <a:off x="3628224" y="6381328"/>
            <a:ext cx="1370888" cy="369332"/>
          </a:xfrm>
          <a:prstGeom prst="rect">
            <a:avLst/>
          </a:prstGeom>
          <a:noFill/>
        </p:spPr>
        <p:txBody>
          <a:bodyPr wrap="none" rtlCol="0">
            <a:spAutoFit/>
          </a:bodyPr>
          <a:lstStyle/>
          <a:p>
            <a:r>
              <a:rPr lang="es-419" dirty="0" smtClean="0">
                <a:latin typeface="+mj-lt"/>
              </a:rPr>
              <a:t>Marzo 2015</a:t>
            </a:r>
            <a:endParaRPr lang="it-IT" dirty="0">
              <a:latin typeface="+mj-l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7230725"/>
      </p:ext>
    </p:extLst>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7" y="1666874"/>
            <a:ext cx="6787155" cy="50024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75498"/>
      </p:ext>
    </p:extLst>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7" y="1666874"/>
            <a:ext cx="6787155" cy="5002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3228907"/>
      </p:ext>
    </p:extLst>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9578" y="1772816"/>
            <a:ext cx="6714789" cy="48845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8808421"/>
      </p:ext>
    </p:extLst>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419" dirty="0" smtClean="0"/>
              <a:t>performance</a:t>
            </a:r>
            <a:endParaRPr lang="it-IT" dirty="0"/>
          </a:p>
        </p:txBody>
      </p:sp>
      <p:sp>
        <p:nvSpPr>
          <p:cNvPr id="4" name="3 Marcador de contenido"/>
          <p:cNvSpPr>
            <a:spLocks noGrp="1"/>
          </p:cNvSpPr>
          <p:nvPr>
            <p:ph idx="1"/>
          </p:nvPr>
        </p:nvSpPr>
        <p:spPr/>
        <p:txBody>
          <a:bodyPr>
            <a:normAutofit/>
          </a:bodyPr>
          <a:lstStyle/>
          <a:p>
            <a:pPr marL="114300" indent="0" algn="just">
              <a:buNone/>
            </a:pPr>
            <a:r>
              <a:rPr lang="es-419" dirty="0" smtClean="0"/>
              <a:t>La </a:t>
            </a:r>
            <a:r>
              <a:rPr lang="es-419" dirty="0"/>
              <a:t>performance hace referencia al desempeño o nivel funcionamiento y logros de una persona o recurso de la empresa en comparacion con una medida estandar o benchmark. </a:t>
            </a:r>
            <a:endParaRPr lang="it-IT"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661" y="3645023"/>
            <a:ext cx="2825177" cy="1721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29839" y="3645024"/>
            <a:ext cx="2520280" cy="1745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50119" y="3645024"/>
            <a:ext cx="2582321" cy="1713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4017457"/>
      </p:ext>
    </p:extLst>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it-IT" dirty="0" smtClean="0"/>
              <a:t>I</a:t>
            </a:r>
            <a:r>
              <a:rPr lang="es-419" dirty="0" smtClean="0"/>
              <a:t>ndicadores de performance</a:t>
            </a:r>
            <a:endParaRPr lang="it-IT" dirty="0"/>
          </a:p>
        </p:txBody>
      </p:sp>
      <p:sp>
        <p:nvSpPr>
          <p:cNvPr id="4" name="3 Marcador de contenido"/>
          <p:cNvSpPr>
            <a:spLocks noGrp="1"/>
          </p:cNvSpPr>
          <p:nvPr>
            <p:ph idx="1"/>
          </p:nvPr>
        </p:nvSpPr>
        <p:spPr>
          <a:xfrm>
            <a:off x="539552" y="1730417"/>
            <a:ext cx="8229600" cy="4373563"/>
          </a:xfrm>
        </p:spPr>
        <p:txBody>
          <a:bodyPr>
            <a:normAutofit/>
          </a:bodyPr>
          <a:lstStyle/>
          <a:p>
            <a:pPr marL="114300" indent="0" algn="just">
              <a:buNone/>
            </a:pPr>
            <a:r>
              <a:rPr lang="es-419" dirty="0"/>
              <a:t>Los Indicadores de </a:t>
            </a:r>
            <a:r>
              <a:rPr lang="es-419" dirty="0" smtClean="0"/>
              <a:t>desempeño o performance </a:t>
            </a:r>
            <a:r>
              <a:rPr lang="es-419" dirty="0"/>
              <a:t>miden el nivel de funcionamiento de los recursos </a:t>
            </a:r>
            <a:r>
              <a:rPr lang="es-419" dirty="0" smtClean="0"/>
              <a:t>criticos. </a:t>
            </a:r>
            <a:endParaRPr lang="it-IT"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690" y="2924944"/>
            <a:ext cx="6204778" cy="31535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552" y="3331459"/>
            <a:ext cx="1290740" cy="106223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24840" y="188640"/>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2950852"/>
      </p:ext>
    </p:extLst>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it-IT" dirty="0" smtClean="0"/>
              <a:t>S</a:t>
            </a:r>
            <a:r>
              <a:rPr lang="es-419" dirty="0" smtClean="0"/>
              <a:t>istemas de gestion de la performance</a:t>
            </a:r>
            <a:endParaRPr lang="it-IT" dirty="0"/>
          </a:p>
        </p:txBody>
      </p:sp>
      <p:sp>
        <p:nvSpPr>
          <p:cNvPr id="4" name="3 Marcador de contenido"/>
          <p:cNvSpPr>
            <a:spLocks noGrp="1"/>
          </p:cNvSpPr>
          <p:nvPr>
            <p:ph idx="1"/>
          </p:nvPr>
        </p:nvSpPr>
        <p:spPr>
          <a:xfrm>
            <a:off x="539552" y="1730417"/>
            <a:ext cx="8229600" cy="4373563"/>
          </a:xfrm>
        </p:spPr>
        <p:txBody>
          <a:bodyPr>
            <a:normAutofit/>
          </a:bodyPr>
          <a:lstStyle/>
          <a:p>
            <a:pPr marL="114300" indent="0" algn="just">
              <a:buNone/>
            </a:pPr>
            <a:r>
              <a:rPr lang="es-419" dirty="0" smtClean="0"/>
              <a:t>Los </a:t>
            </a:r>
            <a:r>
              <a:rPr lang="es-419" dirty="0"/>
              <a:t>Sistemas de Gestion de la Performance son plataformas de control y gestión del cambio que miden continuamente el desempeño de los recursos criticos de la </a:t>
            </a:r>
            <a:r>
              <a:rPr lang="es-419" dirty="0" smtClean="0"/>
              <a:t>empresa. </a:t>
            </a:r>
            <a:endParaRPr lang="it-IT" dirty="0"/>
          </a:p>
        </p:txBody>
      </p:sp>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3331459"/>
            <a:ext cx="1290740" cy="106223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9492" y="3331458"/>
            <a:ext cx="5043212" cy="32212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3260198"/>
      </p:ext>
    </p:extLst>
  </p:cSld>
  <p:clrMapOvr>
    <a:masterClrMapping/>
  </p:clrMapOvr>
  <p:transition spd="slow">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it-IT" dirty="0" smtClean="0"/>
              <a:t>S</a:t>
            </a:r>
            <a:r>
              <a:rPr lang="es-419" dirty="0" smtClean="0"/>
              <a:t>istemas de gestion de la performance</a:t>
            </a:r>
            <a:endParaRPr lang="it-IT" dirty="0"/>
          </a:p>
        </p:txBody>
      </p:sp>
      <p:sp>
        <p:nvSpPr>
          <p:cNvPr id="4" name="3 Marcador de contenido"/>
          <p:cNvSpPr>
            <a:spLocks noGrp="1"/>
          </p:cNvSpPr>
          <p:nvPr>
            <p:ph idx="1"/>
          </p:nvPr>
        </p:nvSpPr>
        <p:spPr>
          <a:xfrm>
            <a:off x="539552" y="1575717"/>
            <a:ext cx="8229600" cy="4373563"/>
          </a:xfrm>
        </p:spPr>
        <p:txBody>
          <a:bodyPr>
            <a:normAutofit/>
          </a:bodyPr>
          <a:lstStyle/>
          <a:p>
            <a:pPr marL="114300" indent="0" algn="just">
              <a:buNone/>
            </a:pPr>
            <a:r>
              <a:rPr lang="es-419" sz="2000" dirty="0" smtClean="0"/>
              <a:t>Implican </a:t>
            </a:r>
            <a:r>
              <a:rPr lang="es-419" sz="2000" dirty="0"/>
              <a:t>la implementacion de una nueva cultura en la empresa basada en la mejora y cambio continuo, a traves de procesos de integracion, mejora en el control, promocion del desarrollo de los recursos criticos y una gestion basada en el analisis integrado e inteligente de la informacion.</a:t>
            </a:r>
            <a:endParaRPr lang="it-IT" sz="2000" dirty="0"/>
          </a:p>
        </p:txBody>
      </p:sp>
      <p:grpSp>
        <p:nvGrpSpPr>
          <p:cNvPr id="3" name="2 Grupo"/>
          <p:cNvGrpSpPr/>
          <p:nvPr/>
        </p:nvGrpSpPr>
        <p:grpSpPr>
          <a:xfrm>
            <a:off x="1224468" y="3877047"/>
            <a:ext cx="7268295" cy="2847976"/>
            <a:chOff x="1224468" y="3877047"/>
            <a:chExt cx="7268295" cy="2847976"/>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0085" y="5181973"/>
              <a:ext cx="1190625" cy="1543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018" y="3879850"/>
              <a:ext cx="2172420" cy="22340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2438" y="3886120"/>
              <a:ext cx="2600325" cy="16668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24468" y="3877047"/>
              <a:ext cx="2495550" cy="13049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828526971"/>
      </p:ext>
    </p:extLst>
  </p:cSld>
  <p:clrMapOvr>
    <a:masterClrMapping/>
  </p:clrMapOvr>
  <p:transition spd="slow">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it-IT" dirty="0" smtClean="0"/>
              <a:t>M</a:t>
            </a:r>
            <a:r>
              <a:rPr lang="es-419" dirty="0" smtClean="0"/>
              <a:t>odelo estrategico</a:t>
            </a:r>
            <a:endParaRPr lang="it-IT" dirty="0"/>
          </a:p>
        </p:txBody>
      </p:sp>
      <p:pic>
        <p:nvPicPr>
          <p:cNvPr id="10" name="2 Imag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1162" y="1700808"/>
            <a:ext cx="6565213" cy="4645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5393347"/>
      </p:ext>
    </p:extLst>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it-IT" dirty="0" smtClean="0"/>
              <a:t>M</a:t>
            </a:r>
            <a:r>
              <a:rPr lang="es-419" dirty="0" smtClean="0"/>
              <a:t>apa estrategico consolidado</a:t>
            </a:r>
            <a:endParaRPr lang="it-IT" dirty="0"/>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090" y="1648011"/>
            <a:ext cx="7413302" cy="46788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1977669"/>
            <a:ext cx="1797174" cy="1374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7156175"/>
      </p:ext>
    </p:extLst>
  </p:cSld>
  <p:clrMapOvr>
    <a:masterClrMapping/>
  </p:clrMapOvr>
  <p:transition spd="slow">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fontAlgn="base"/>
            <a:r>
              <a:rPr lang="it-IT" dirty="0" smtClean="0"/>
              <a:t>M</a:t>
            </a:r>
            <a:r>
              <a:rPr lang="es-419" dirty="0" smtClean="0"/>
              <a:t>apas por temas estrategicos</a:t>
            </a:r>
            <a:endParaRPr lang="it-IT" b="1"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7248" y="1628800"/>
            <a:ext cx="3240360" cy="209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89037" y="1628801"/>
            <a:ext cx="3251314"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47248" y="3742629"/>
            <a:ext cx="3225677" cy="196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89038" y="3717032"/>
            <a:ext cx="3251314" cy="2001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redondeado"/>
          <p:cNvSpPr/>
          <p:nvPr/>
        </p:nvSpPr>
        <p:spPr>
          <a:xfrm>
            <a:off x="2051720" y="1628800"/>
            <a:ext cx="5688632" cy="14401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9 Rectángulo redondeado"/>
          <p:cNvSpPr/>
          <p:nvPr/>
        </p:nvSpPr>
        <p:spPr>
          <a:xfrm>
            <a:off x="2051719" y="3717032"/>
            <a:ext cx="5688632" cy="14401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1</a:t>
            </a:r>
            <a:endParaRPr lang="it-IT" dirty="0"/>
          </a:p>
        </p:txBody>
      </p:sp>
      <p:sp>
        <p:nvSpPr>
          <p:cNvPr id="5" name="4 Cerrar llave"/>
          <p:cNvSpPr/>
          <p:nvPr/>
        </p:nvSpPr>
        <p:spPr>
          <a:xfrm>
            <a:off x="7740352" y="1700808"/>
            <a:ext cx="360040" cy="2088232"/>
          </a:xfrm>
          <a:prstGeom prst="rightBrace">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 name="5 CuadroTexto"/>
          <p:cNvSpPr txBox="1"/>
          <p:nvPr/>
        </p:nvSpPr>
        <p:spPr>
          <a:xfrm>
            <a:off x="8100392" y="2492896"/>
            <a:ext cx="1090363" cy="400110"/>
          </a:xfrm>
          <a:prstGeom prst="rect">
            <a:avLst/>
          </a:prstGeom>
          <a:noFill/>
        </p:spPr>
        <p:txBody>
          <a:bodyPr wrap="none" rtlCol="0">
            <a:spAutoFit/>
          </a:bodyPr>
          <a:lstStyle/>
          <a:p>
            <a:r>
              <a:rPr lang="it-IT" sz="1000" b="1" dirty="0" smtClean="0"/>
              <a:t>TEMAS</a:t>
            </a:r>
          </a:p>
          <a:p>
            <a:r>
              <a:rPr lang="it-IT" sz="1000" b="1" dirty="0" smtClean="0"/>
              <a:t>ESTRATEGICOS</a:t>
            </a:r>
            <a:endParaRPr lang="it-IT" sz="1000" b="1" dirty="0"/>
          </a:p>
        </p:txBody>
      </p:sp>
    </p:spTree>
    <p:extLst>
      <p:ext uri="{BB962C8B-B14F-4D97-AF65-F5344CB8AC3E}">
        <p14:creationId xmlns:p14="http://schemas.microsoft.com/office/powerpoint/2010/main" val="76121571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16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1600"/>
                                        <p:tgtEl>
                                          <p:spTgt spid="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16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18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5"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sp>
        <p:nvSpPr>
          <p:cNvPr id="3" name="2 Marcador de contenido"/>
          <p:cNvSpPr>
            <a:spLocks noGrp="1"/>
          </p:cNvSpPr>
          <p:nvPr>
            <p:ph idx="1"/>
          </p:nvPr>
        </p:nvSpPr>
        <p:spPr/>
        <p:txBody>
          <a:bodyPr>
            <a:normAutofit/>
          </a:bodyPr>
          <a:lstStyle/>
          <a:p>
            <a:pPr marL="114300" indent="0" algn="just">
              <a:buNone/>
            </a:pPr>
            <a:r>
              <a:rPr lang="en-US" dirty="0">
                <a:latin typeface="+mj-lt"/>
              </a:rPr>
              <a:t>The balanced scorecard is a </a:t>
            </a:r>
            <a:r>
              <a:rPr lang="en-US" dirty="0">
                <a:solidFill>
                  <a:schemeClr val="tx1"/>
                </a:solidFill>
                <a:latin typeface="+mj-lt"/>
              </a:rPr>
              <a:t>strategic planning and management </a:t>
            </a:r>
            <a:r>
              <a:rPr lang="en-US" dirty="0" err="1">
                <a:solidFill>
                  <a:schemeClr val="tx1"/>
                </a:solidFill>
                <a:latin typeface="+mj-lt"/>
              </a:rPr>
              <a:t>syste</a:t>
            </a:r>
            <a:r>
              <a:rPr lang="es-419" dirty="0">
                <a:solidFill>
                  <a:schemeClr val="tx1"/>
                </a:solidFill>
                <a:latin typeface="+mj-lt"/>
              </a:rPr>
              <a:t>m</a:t>
            </a:r>
            <a:r>
              <a:rPr lang="en-US" dirty="0">
                <a:latin typeface="+mj-lt"/>
                <a:hlinkClick r:id="rId3"/>
              </a:rPr>
              <a:t> </a:t>
            </a:r>
            <a:r>
              <a:rPr lang="en-US" dirty="0">
                <a:latin typeface="+mj-lt"/>
              </a:rPr>
              <a:t>that is used extensively in business and industry, government, and nonprofit organizations worldwide to align business activities to the vision and strategy of the organization, improve internal and external communications, and monitor organization performance against strategic goals.</a:t>
            </a:r>
            <a:endParaRPr lang="es-419" dirty="0">
              <a:latin typeface="+mj-lt"/>
            </a:endParaRPr>
          </a:p>
          <a:p>
            <a:pPr marL="114300" indent="0" algn="just">
              <a:buNone/>
            </a:pPr>
            <a:endParaRPr lang="es-419" sz="1400" b="1" dirty="0" smtClean="0">
              <a:latin typeface="+mj-lt"/>
            </a:endParaRPr>
          </a:p>
          <a:p>
            <a:pPr marL="114300" indent="0" algn="just">
              <a:buNone/>
            </a:pPr>
            <a:r>
              <a:rPr lang="es-419" sz="1400" b="1" dirty="0" smtClean="0">
                <a:latin typeface="+mj-lt"/>
              </a:rPr>
              <a:t>Balanced Scorecard Institute</a:t>
            </a:r>
            <a:endParaRPr lang="it-IT" sz="1400" b="1" dirty="0">
              <a:latin typeface="+mj-lt"/>
            </a:endParaRPr>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5157192"/>
            <a:ext cx="2133600" cy="111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8332001"/>
      </p:ext>
    </p:extLst>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it-IT" dirty="0" smtClean="0"/>
              <a:t>M</a:t>
            </a:r>
            <a:r>
              <a:rPr lang="es-419" dirty="0" smtClean="0"/>
              <a:t>apa estrategico consolidado</a:t>
            </a:r>
            <a:endParaRPr lang="it-IT" dirty="0"/>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090" y="1648011"/>
            <a:ext cx="7413302" cy="467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1977669"/>
            <a:ext cx="1797174" cy="1374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6305765"/>
      </p:ext>
    </p:extLst>
  </p:cSld>
  <p:clrMapOvr>
    <a:masterClrMapping/>
  </p:clrMapOvr>
  <p:transition spd="slow">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it-IT" dirty="0" smtClean="0"/>
              <a:t>I</a:t>
            </a:r>
            <a:r>
              <a:rPr lang="es-419" dirty="0" smtClean="0"/>
              <a:t>niciativas estrategicas</a:t>
            </a:r>
            <a:endParaRPr lang="it-IT" dirty="0"/>
          </a:p>
        </p:txBody>
      </p:sp>
      <p:pic>
        <p:nvPicPr>
          <p:cNvPr id="1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797132"/>
            <a:ext cx="6945635" cy="46364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473342710"/>
      </p:ext>
    </p:extLst>
  </p:cSld>
  <p:clrMapOvr>
    <a:masterClrMapping/>
  </p:clrMapOvr>
  <p:transition spd="slow">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it-IT" dirty="0" smtClean="0"/>
              <a:t>I</a:t>
            </a:r>
            <a:r>
              <a:rPr lang="es-419" dirty="0" smtClean="0"/>
              <a:t>ndicadores de performance</a:t>
            </a:r>
            <a:endParaRPr lang="it-IT" dirty="0"/>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050" y="1628800"/>
            <a:ext cx="3124200" cy="331311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4100" y="1628800"/>
            <a:ext cx="5099050" cy="3124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013221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0" fill="hold"/>
                                        <p:tgtEl>
                                          <p:spTgt spid="10"/>
                                        </p:tgtEl>
                                        <p:attrNameLst>
                                          <p:attrName>ppt_w</p:attrName>
                                        </p:attrNameLst>
                                      </p:cBhvr>
                                      <p:tavLst>
                                        <p:tav tm="0">
                                          <p:val>
                                            <p:fltVal val="0"/>
                                          </p:val>
                                        </p:tav>
                                        <p:tav tm="100000">
                                          <p:val>
                                            <p:strVal val="#ppt_w"/>
                                          </p:val>
                                        </p:tav>
                                      </p:tavLst>
                                    </p:anim>
                                    <p:anim calcmode="lin" valueType="num">
                                      <p:cBhvr>
                                        <p:cTn id="8" dur="2000" fill="hold"/>
                                        <p:tgtEl>
                                          <p:spTgt spid="10"/>
                                        </p:tgtEl>
                                        <p:attrNameLst>
                                          <p:attrName>ppt_h</p:attrName>
                                        </p:attrNameLst>
                                      </p:cBhvr>
                                      <p:tavLst>
                                        <p:tav tm="0">
                                          <p:val>
                                            <p:fltVal val="0"/>
                                          </p:val>
                                        </p:tav>
                                        <p:tav tm="100000">
                                          <p:val>
                                            <p:strVal val="#ppt_h"/>
                                          </p:val>
                                        </p:tav>
                                      </p:tavLst>
                                    </p:anim>
                                    <p:anim calcmode="lin" valueType="num">
                                      <p:cBhvr>
                                        <p:cTn id="9" dur="2000" fill="hold"/>
                                        <p:tgtEl>
                                          <p:spTgt spid="10"/>
                                        </p:tgtEl>
                                        <p:attrNameLst>
                                          <p:attrName>style.rotation</p:attrName>
                                        </p:attrNameLst>
                                      </p:cBhvr>
                                      <p:tavLst>
                                        <p:tav tm="0">
                                          <p:val>
                                            <p:fltVal val="90"/>
                                          </p:val>
                                        </p:tav>
                                        <p:tav tm="100000">
                                          <p:val>
                                            <p:fltVal val="0"/>
                                          </p:val>
                                        </p:tav>
                                      </p:tavLst>
                                    </p:anim>
                                    <p:animEffect transition="in" filter="fade">
                                      <p:cBhvr>
                                        <p:cTn id="10" dur="20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2000" fill="hold"/>
                                        <p:tgtEl>
                                          <p:spTgt spid="11"/>
                                        </p:tgtEl>
                                        <p:attrNameLst>
                                          <p:attrName>ppt_w</p:attrName>
                                        </p:attrNameLst>
                                      </p:cBhvr>
                                      <p:tavLst>
                                        <p:tav tm="0">
                                          <p:val>
                                            <p:fltVal val="0"/>
                                          </p:val>
                                        </p:tav>
                                        <p:tav tm="100000">
                                          <p:val>
                                            <p:strVal val="#ppt_w"/>
                                          </p:val>
                                        </p:tav>
                                      </p:tavLst>
                                    </p:anim>
                                    <p:anim calcmode="lin" valueType="num">
                                      <p:cBhvr>
                                        <p:cTn id="14" dur="2000" fill="hold"/>
                                        <p:tgtEl>
                                          <p:spTgt spid="11"/>
                                        </p:tgtEl>
                                        <p:attrNameLst>
                                          <p:attrName>ppt_h</p:attrName>
                                        </p:attrNameLst>
                                      </p:cBhvr>
                                      <p:tavLst>
                                        <p:tav tm="0">
                                          <p:val>
                                            <p:fltVal val="0"/>
                                          </p:val>
                                        </p:tav>
                                        <p:tav tm="100000">
                                          <p:val>
                                            <p:strVal val="#ppt_h"/>
                                          </p:val>
                                        </p:tav>
                                      </p:tavLst>
                                    </p:anim>
                                    <p:anim calcmode="lin" valueType="num">
                                      <p:cBhvr>
                                        <p:cTn id="15" dur="2000" fill="hold"/>
                                        <p:tgtEl>
                                          <p:spTgt spid="11"/>
                                        </p:tgtEl>
                                        <p:attrNameLst>
                                          <p:attrName>style.rotation</p:attrName>
                                        </p:attrNameLst>
                                      </p:cBhvr>
                                      <p:tavLst>
                                        <p:tav tm="0">
                                          <p:val>
                                            <p:fltVal val="90"/>
                                          </p:val>
                                        </p:tav>
                                        <p:tav tm="100000">
                                          <p:val>
                                            <p:fltVal val="0"/>
                                          </p:val>
                                        </p:tav>
                                      </p:tavLst>
                                    </p:anim>
                                    <p:animEffect transition="in" filter="fade">
                                      <p:cBhvr>
                                        <p:cTn id="1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6128" y="445357"/>
            <a:ext cx="8260672" cy="1039427"/>
          </a:xfrm>
        </p:spPr>
        <p:txBody>
          <a:bodyPr>
            <a:normAutofit fontScale="90000"/>
          </a:bodyPr>
          <a:lstStyle/>
          <a:p>
            <a:r>
              <a:rPr lang="it-IT" dirty="0" smtClean="0"/>
              <a:t>L</a:t>
            </a:r>
            <a:r>
              <a:rPr lang="es-419" dirty="0" smtClean="0"/>
              <a:t>agging and leading indicators</a:t>
            </a:r>
            <a:endParaRPr lang="it-IT" dirty="0"/>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090" y="1648011"/>
            <a:ext cx="7413302" cy="46788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3747297"/>
      </p:ext>
    </p:extLst>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6128" y="445357"/>
            <a:ext cx="8260672" cy="1039427"/>
          </a:xfrm>
        </p:spPr>
        <p:txBody>
          <a:bodyPr>
            <a:normAutofit fontScale="90000"/>
          </a:bodyPr>
          <a:lstStyle/>
          <a:p>
            <a:r>
              <a:rPr lang="it-IT" dirty="0" smtClean="0"/>
              <a:t>S</a:t>
            </a:r>
            <a:r>
              <a:rPr lang="es-419" dirty="0" smtClean="0"/>
              <a:t>istemas de gestion de la performance</a:t>
            </a:r>
            <a:endParaRPr lang="it-IT"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628800"/>
            <a:ext cx="6834907" cy="49106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1563831"/>
      </p:ext>
    </p:extLst>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5" y="5997194"/>
            <a:ext cx="1224136" cy="639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1700809"/>
            <a:ext cx="1846827" cy="136815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7744" y="2400122"/>
            <a:ext cx="5143500" cy="3267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1539003"/>
      </p:ext>
    </p:extLst>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433" y="1844824"/>
            <a:ext cx="7515225" cy="416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789433" y="6011996"/>
            <a:ext cx="2132315" cy="369332"/>
          </a:xfrm>
          <a:prstGeom prst="rect">
            <a:avLst/>
          </a:prstGeom>
          <a:noFill/>
        </p:spPr>
        <p:txBody>
          <a:bodyPr wrap="none" rtlCol="0">
            <a:spAutoFit/>
          </a:bodyPr>
          <a:lstStyle/>
          <a:p>
            <a:r>
              <a:rPr lang="es-419" b="1" dirty="0" smtClean="0">
                <a:solidFill>
                  <a:srgbClr val="FF0000"/>
                </a:solidFill>
              </a:rPr>
              <a:t>BAIN &amp; Company</a:t>
            </a:r>
            <a:endParaRPr lang="it-IT" b="1" dirty="0">
              <a:solidFill>
                <a:srgbClr val="FF0000"/>
              </a:solidFill>
            </a:endParaRP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7773152"/>
      </p:ext>
    </p:extLst>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772816"/>
            <a:ext cx="7215076" cy="46085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4805492"/>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sp>
        <p:nvSpPr>
          <p:cNvPr id="3" name="2 Marcador de contenido"/>
          <p:cNvSpPr>
            <a:spLocks noGrp="1"/>
          </p:cNvSpPr>
          <p:nvPr>
            <p:ph idx="1"/>
          </p:nvPr>
        </p:nvSpPr>
        <p:spPr/>
        <p:txBody>
          <a:bodyPr>
            <a:normAutofit/>
          </a:bodyPr>
          <a:lstStyle/>
          <a:p>
            <a:pPr marL="114300" indent="0" algn="just">
              <a:buNone/>
            </a:pPr>
            <a:r>
              <a:rPr lang="en-US" dirty="0">
                <a:latin typeface="+mj-lt"/>
              </a:rPr>
              <a:t>"The balanced scorecard retains traditional financial measures. But financial measures tell the story of past events, an adequate story for industrial age companies for which investments in long-term capabilities and customer relationships were not critical for success. These financial measures are inadequate, however, for guiding and evaluating the journey that information age companies must make to create future value through investment in customers, suppliers, employees, processes, technology, and innovation</a:t>
            </a:r>
            <a:r>
              <a:rPr lang="en-US" dirty="0" smtClean="0">
                <a:latin typeface="+mj-lt"/>
              </a:rPr>
              <a:t>."</a:t>
            </a:r>
            <a:endParaRPr lang="es-419" dirty="0">
              <a:latin typeface="+mj-lt"/>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3848" y="5301208"/>
            <a:ext cx="1846827" cy="136815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6708862"/>
      </p:ext>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685029"/>
            <a:ext cx="6768752" cy="50563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1379289"/>
      </p:ext>
    </p:extLst>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652587"/>
            <a:ext cx="6738347" cy="50167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581263"/>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652587"/>
            <a:ext cx="6738347" cy="50167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24840" y="188641"/>
            <a:ext cx="11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4844765"/>
      </p:ext>
    </p:extLst>
  </p:cSld>
  <p:clrMapOvr>
    <a:masterClrMapping/>
  </p:clrMapOvr>
  <p:transition spd="slow">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ticario">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2097</TotalTime>
  <Words>324</Words>
  <Application>Microsoft Office PowerPoint</Application>
  <PresentationFormat>Presentación en pantalla (4:3)</PresentationFormat>
  <Paragraphs>62</Paragraphs>
  <Slides>24</Slides>
  <Notes>24</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Boticario</vt:lpstr>
      <vt:lpstr>Inteligencia de Negocios </vt:lpstr>
      <vt:lpstr>Balanced Scorecard</vt:lpstr>
      <vt:lpstr>Balanced Scorecard</vt:lpstr>
      <vt:lpstr>Balanced Scorecard</vt:lpstr>
      <vt:lpstr>Balanced Scorecard</vt:lpstr>
      <vt:lpstr>Balanced Scorecard</vt:lpstr>
      <vt:lpstr>Balanced Scorecard</vt:lpstr>
      <vt:lpstr>Balanced Scorecard</vt:lpstr>
      <vt:lpstr>Balanced Scorecard</vt:lpstr>
      <vt:lpstr>Balanced Scorecard</vt:lpstr>
      <vt:lpstr>Balanced Scorecard</vt:lpstr>
      <vt:lpstr>Balanced Scorecard</vt:lpstr>
      <vt:lpstr>performance</vt:lpstr>
      <vt:lpstr>Indicadores de performance</vt:lpstr>
      <vt:lpstr>Sistemas de gestion de la performance</vt:lpstr>
      <vt:lpstr>Sistemas de gestion de la performance</vt:lpstr>
      <vt:lpstr>Modelo estrategico</vt:lpstr>
      <vt:lpstr>Mapa estrategico consolidado</vt:lpstr>
      <vt:lpstr>Mapas por temas estrategicos</vt:lpstr>
      <vt:lpstr>Mapa estrategico consolidado</vt:lpstr>
      <vt:lpstr>Iniciativas estrategicas</vt:lpstr>
      <vt:lpstr>Indicadores de performance</vt:lpstr>
      <vt:lpstr>Lagging and leading indicators</vt:lpstr>
      <vt:lpstr>Sistemas de gestion de la performance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Inteligencia de Negocios</dc:title>
  <dc:creator>Pedro Chavez</dc:creator>
  <cp:lastModifiedBy>Pedro</cp:lastModifiedBy>
  <cp:revision>37</cp:revision>
  <dcterms:created xsi:type="dcterms:W3CDTF">2015-03-20T20:20:12Z</dcterms:created>
  <dcterms:modified xsi:type="dcterms:W3CDTF">2016-03-26T05:48:41Z</dcterms:modified>
</cp:coreProperties>
</file>